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94660"/>
  </p:normalViewPr>
  <p:slideViewPr>
    <p:cSldViewPr snapToGrid="0">
      <p:cViewPr>
        <p:scale>
          <a:sx n="125" d="100"/>
          <a:sy n="125" d="100"/>
        </p:scale>
        <p:origin x="662" y="-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4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0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0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3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0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5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1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952B3-4484-41CA-9987-EEC910959ED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BD77B-A3F7-4EA2-BC8C-B51D8DF2C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5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axccadmin@jax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7">
            <a:extLst>
              <a:ext uri="{FF2B5EF4-FFF2-40B4-BE49-F238E27FC236}">
                <a16:creationId xmlns:a16="http://schemas.microsoft.com/office/drawing/2014/main" id="{4531035A-84A1-42EB-849D-4E8C83B32E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46740"/>
              </p:ext>
            </p:extLst>
          </p:nvPr>
        </p:nvGraphicFramePr>
        <p:xfrm>
          <a:off x="169826" y="1423596"/>
          <a:ext cx="5734017" cy="4279562"/>
        </p:xfrm>
        <a:graphic>
          <a:graphicData uri="http://schemas.openxmlformats.org/drawingml/2006/table">
            <a:tbl>
              <a:tblPr firstRow="1" bandRow="1"/>
              <a:tblGrid>
                <a:gridCol w="1066188">
                  <a:extLst>
                    <a:ext uri="{9D8B030D-6E8A-4147-A177-3AD203B41FA5}">
                      <a16:colId xmlns:a16="http://schemas.microsoft.com/office/drawing/2014/main" val="2872415033"/>
                    </a:ext>
                  </a:extLst>
                </a:gridCol>
                <a:gridCol w="1226770">
                  <a:extLst>
                    <a:ext uri="{9D8B030D-6E8A-4147-A177-3AD203B41FA5}">
                      <a16:colId xmlns:a16="http://schemas.microsoft.com/office/drawing/2014/main" val="3328322804"/>
                    </a:ext>
                  </a:extLst>
                </a:gridCol>
                <a:gridCol w="787344">
                  <a:extLst>
                    <a:ext uri="{9D8B030D-6E8A-4147-A177-3AD203B41FA5}">
                      <a16:colId xmlns:a16="http://schemas.microsoft.com/office/drawing/2014/main" val="1542440488"/>
                    </a:ext>
                  </a:extLst>
                </a:gridCol>
                <a:gridCol w="1279420">
                  <a:extLst>
                    <a:ext uri="{9D8B030D-6E8A-4147-A177-3AD203B41FA5}">
                      <a16:colId xmlns:a16="http://schemas.microsoft.com/office/drawing/2014/main" val="1285998465"/>
                    </a:ext>
                  </a:extLst>
                </a:gridCol>
                <a:gridCol w="1374295">
                  <a:extLst>
                    <a:ext uri="{9D8B030D-6E8A-4147-A177-3AD203B41FA5}">
                      <a16:colId xmlns:a16="http://schemas.microsoft.com/office/drawing/2014/main" val="3391403262"/>
                    </a:ext>
                  </a:extLst>
                </a:gridCol>
              </a:tblGrid>
              <a:tr h="5496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0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Pilot Funding Programs</a:t>
                      </a:r>
                      <a:endParaRPr 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0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Project Focus</a:t>
                      </a:r>
                      <a:endParaRPr lang="en-US" sz="10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Funding</a:t>
                      </a:r>
                      <a:r>
                        <a:rPr lang="en-US" sz="105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r>
                        <a:rPr lang="en-US" sz="10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&amp; Duration</a:t>
                      </a:r>
                      <a:endParaRPr lang="en-US" sz="1050" b="0" baseline="30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0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Requirements </a:t>
                      </a:r>
                      <a:endParaRPr lang="en-US" sz="1050" baseline="30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0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Allowable costs</a:t>
                      </a:r>
                      <a:endParaRPr lang="en-US" sz="1050" baseline="30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3379146"/>
                  </a:ext>
                </a:extLst>
              </a:tr>
              <a:tr h="10232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Innovation Award (IA)</a:t>
                      </a:r>
                    </a:p>
                  </a:txBody>
                  <a:tcPr marL="80682" marR="80682" marT="40341" marB="4034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Pilot to explore  Cancer or aging/cancer biology </a:t>
                      </a:r>
                    </a:p>
                    <a:p>
                      <a:endParaRPr lang="en-US" sz="1050" b="1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$50,000-$100,000; </a:t>
                      </a:r>
                    </a:p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          </a:t>
                      </a:r>
                    </a:p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12-18 months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Multi-PI,                             Cancer Relevant</a:t>
                      </a:r>
                      <a:r>
                        <a:rPr lang="en-US" sz="1050" baseline="30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br>
                        <a:rPr lang="en-US" sz="1050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Cancer Focused</a:t>
                      </a:r>
                      <a:r>
                        <a:rPr lang="en-US" sz="1050" baseline="30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 encouraged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Non-faculty salary, lab supplies, mouse cost, shared services, external services (Director approved)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395250"/>
                  </a:ext>
                </a:extLst>
              </a:tr>
              <a:tr h="11811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*NEW* Fill the Gap (FTG) </a:t>
                      </a:r>
                      <a:r>
                        <a:rPr lang="en-US" sz="10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between Internal &amp; NIH/NCI funding</a:t>
                      </a:r>
                      <a:endParaRPr lang="en-US" sz="105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R&amp;D project to complete development of new models (</a:t>
                      </a:r>
                      <a:r>
                        <a:rPr lang="it-IT" sz="1050" i="1" dirty="0">
                          <a:solidFill>
                            <a:sysClr val="windowText" lastClr="000000"/>
                          </a:solidFill>
                        </a:rPr>
                        <a:t>in vivo/ in vitro/ in silico</a:t>
                      </a:r>
                      <a:r>
                        <a:rPr lang="it-IT" sz="105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n-US" sz="1050" baseline="3000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$35,000-$70,000;</a:t>
                      </a:r>
                    </a:p>
                    <a:p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12 months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Cancer </a:t>
                      </a:r>
                      <a:r>
                        <a:rPr lang="en-US" sz="1050" u="none" dirty="0">
                          <a:solidFill>
                            <a:sysClr val="windowText" lastClr="000000"/>
                          </a:solidFill>
                        </a:rPr>
                        <a:t>Focused</a:t>
                      </a:r>
                      <a:r>
                        <a:rPr lang="en-US" sz="1050" u="none" baseline="30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endParaRPr lang="en-US" sz="1050" u="none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sz="1050" u="none" dirty="0">
                          <a:solidFill>
                            <a:sysClr val="windowText" lastClr="000000"/>
                          </a:solidFill>
                        </a:rPr>
                        <a:t>Multi-PI preferred</a:t>
                      </a:r>
                      <a:endParaRPr lang="en-US" sz="1050" u="none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Non-faculty salary, lab supplies, mouse cost, shared services, external services (Director approved)</a:t>
                      </a:r>
                      <a:endParaRPr lang="en-US" sz="1050" strike="noStrike" baseline="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67500"/>
                  </a:ext>
                </a:extLst>
              </a:tr>
              <a:tr h="1496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Fast Forward </a:t>
                      </a:r>
                    </a:p>
                    <a:p>
                      <a:pPr algn="l"/>
                      <a:r>
                        <a:rPr lang="en-US" sz="105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(FF)</a:t>
                      </a:r>
                      <a:endParaRPr lang="en-US" sz="105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D1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Complete pending data required for a  grant re-submission or new grant submission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$25,000-$35,000;</a:t>
                      </a:r>
                    </a:p>
                    <a:p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4 months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Cancer </a:t>
                      </a:r>
                      <a:r>
                        <a:rPr lang="en-US" sz="1050" u="none" dirty="0">
                          <a:solidFill>
                            <a:sysClr val="windowText" lastClr="000000"/>
                          </a:solidFill>
                        </a:rPr>
                        <a:t>Relevant</a:t>
                      </a:r>
                      <a:r>
                        <a:rPr lang="en-US" sz="1050" u="none" baseline="30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sz="1050" u="none" dirty="0">
                          <a:solidFill>
                            <a:sysClr val="windowText" lastClr="000000"/>
                          </a:solidFill>
                        </a:rPr>
                        <a:t>,</a:t>
                      </a:r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Cancer Focused</a:t>
                      </a:r>
                      <a:r>
                        <a:rPr lang="en-US" sz="1050" baseline="30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 encouraged, </a:t>
                      </a:r>
                    </a:p>
                    <a:p>
                      <a:endParaRPr lang="en-US" sz="1050" dirty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en-US" sz="1050" b="1" i="1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Specimens should be available in hand</a:t>
                      </a:r>
                      <a:endParaRPr lang="en-US" sz="1050" b="1" i="1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50" dirty="0">
                          <a:solidFill>
                            <a:sysClr val="windowText" lastClr="000000"/>
                          </a:solidFill>
                        </a:rPr>
                        <a:t>Non-faculty salary, shared services, external services (Director approved)</a:t>
                      </a:r>
                      <a:endParaRPr lang="en-US" sz="1050" dirty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</a:txBody>
                  <a:tcPr marL="80682" marR="80682" marT="40341" marB="40341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21788"/>
                  </a:ext>
                </a:extLst>
              </a:tr>
            </a:tbl>
          </a:graphicData>
        </a:graphic>
      </p:graphicFrame>
      <p:sp>
        <p:nvSpPr>
          <p:cNvPr id="14" name="Title 4">
            <a:extLst>
              <a:ext uri="{FF2B5EF4-FFF2-40B4-BE49-F238E27FC236}">
                <a16:creationId xmlns:a16="http://schemas.microsoft.com/office/drawing/2014/main" id="{0E278101-656C-4298-A340-520323205401}"/>
              </a:ext>
            </a:extLst>
          </p:cNvPr>
          <p:cNvSpPr txBox="1">
            <a:spLocks/>
          </p:cNvSpPr>
          <p:nvPr/>
        </p:nvSpPr>
        <p:spPr>
          <a:xfrm>
            <a:off x="1483712" y="664771"/>
            <a:ext cx="7015249" cy="5017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403424" rtl="0" eaLnBrk="1" latinLnBrk="0" hangingPunct="1">
              <a:spcBef>
                <a:spcPct val="0"/>
              </a:spcBef>
              <a:buNone/>
              <a:defRPr sz="3177" b="1" kern="1200">
                <a:solidFill>
                  <a:schemeClr val="accent2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4034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JAXCC Internal Funding Opportunities</a:t>
            </a:r>
          </a:p>
          <a:p>
            <a:pPr marL="0" marR="0" lvl="0" indent="0" algn="ctr" defTabSz="4034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2023 Calendar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92E921E-63D5-4006-8B70-341ADA612D2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6" y="540926"/>
            <a:ext cx="1275786" cy="57527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7A51C13-38CE-4709-95B7-CA954130FD00}"/>
              </a:ext>
            </a:extLst>
          </p:cNvPr>
          <p:cNvSpPr txBox="1"/>
          <p:nvPr/>
        </p:nvSpPr>
        <p:spPr>
          <a:xfrm>
            <a:off x="6351908" y="5863359"/>
            <a:ext cx="23059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3424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Have questions/concerns? </a:t>
            </a:r>
            <a:b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</a:b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Please email </a:t>
            </a:r>
            <a:r>
              <a:rPr lang="en-US" sz="1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jaxccadmin@jax.org</a:t>
            </a:r>
            <a:endParaRPr lang="en-US" sz="1000" u="sng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 algn="ctr" defTabSz="403424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C39588-AB21-4E8D-A3EE-71C56A401958}"/>
              </a:ext>
            </a:extLst>
          </p:cNvPr>
          <p:cNvSpPr txBox="1"/>
          <p:nvPr/>
        </p:nvSpPr>
        <p:spPr>
          <a:xfrm>
            <a:off x="305462" y="5786415"/>
            <a:ext cx="4626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03424">
              <a:defRPr sz="1100">
                <a:solidFill>
                  <a:srgbClr val="000000"/>
                </a:solidFill>
                <a:latin typeface="Arial"/>
              </a:defRPr>
            </a:lvl1pPr>
          </a:lstStyle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Funding range based on project scope/duration and funding availability</a:t>
            </a:r>
          </a:p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Cancer Relevant projects are applicable to cancer in the near future</a:t>
            </a:r>
          </a:p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3. Cancer Focused projects are directly applicable to cancer</a:t>
            </a:r>
          </a:p>
          <a:p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18E8591-3B35-4865-90F3-4A12DB8DF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059817"/>
              </p:ext>
            </p:extLst>
          </p:nvPr>
        </p:nvGraphicFramePr>
        <p:xfrm>
          <a:off x="6095998" y="4437357"/>
          <a:ext cx="2878174" cy="1237128"/>
        </p:xfrm>
        <a:graphic>
          <a:graphicData uri="http://schemas.openxmlformats.org/drawingml/2006/table">
            <a:tbl>
              <a:tblPr firstRow="1" bandRow="1"/>
              <a:tblGrid>
                <a:gridCol w="1040526">
                  <a:extLst>
                    <a:ext uri="{9D8B030D-6E8A-4147-A177-3AD203B41FA5}">
                      <a16:colId xmlns:a16="http://schemas.microsoft.com/office/drawing/2014/main" val="3398028156"/>
                    </a:ext>
                  </a:extLst>
                </a:gridCol>
                <a:gridCol w="918824">
                  <a:extLst>
                    <a:ext uri="{9D8B030D-6E8A-4147-A177-3AD203B41FA5}">
                      <a16:colId xmlns:a16="http://schemas.microsoft.com/office/drawing/2014/main" val="354928249"/>
                    </a:ext>
                  </a:extLst>
                </a:gridCol>
                <a:gridCol w="918824">
                  <a:extLst>
                    <a:ext uri="{9D8B030D-6E8A-4147-A177-3AD203B41FA5}">
                      <a16:colId xmlns:a16="http://schemas.microsoft.com/office/drawing/2014/main" val="4047729004"/>
                    </a:ext>
                  </a:extLst>
                </a:gridCol>
              </a:tblGrid>
              <a:tr h="3141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FF Application opens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D1E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Submission deadline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D1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Award start date</a:t>
                      </a:r>
                    </a:p>
                    <a:p>
                      <a:endParaRPr 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D1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10487"/>
                  </a:ext>
                </a:extLst>
              </a:tr>
              <a:tr h="201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04/05/2023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04/20/2023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ysClr val="windowText" lastClr="000000"/>
                          </a:solidFill>
                          <a:latin typeface="Arial"/>
                          <a:ea typeface="+mn-ea"/>
                          <a:cs typeface="+mn-cs"/>
                        </a:rPr>
                        <a:t>05/10/2023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770109"/>
                  </a:ext>
                </a:extLst>
              </a:tr>
              <a:tr h="201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07/05/2023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07/25/2023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ysClr val="windowText" lastClr="000000"/>
                          </a:solidFill>
                          <a:latin typeface="Arial"/>
                          <a:ea typeface="+mn-ea"/>
                          <a:cs typeface="+mn-cs"/>
                        </a:rPr>
                        <a:t>08/10/2023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97720"/>
                  </a:ext>
                </a:extLst>
              </a:tr>
              <a:tr h="201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11/10/2023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12/01/2023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ysClr val="windowText" lastClr="000000"/>
                          </a:solidFill>
                          <a:latin typeface="Arial"/>
                          <a:ea typeface="+mn-ea"/>
                          <a:cs typeface="+mn-cs"/>
                        </a:rPr>
                        <a:t>01/05/2024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666869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799883A-A77F-42B7-9332-A7AA8FDA7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290027"/>
              </p:ext>
            </p:extLst>
          </p:nvPr>
        </p:nvGraphicFramePr>
        <p:xfrm>
          <a:off x="6095998" y="3195320"/>
          <a:ext cx="2878174" cy="1004046"/>
        </p:xfrm>
        <a:graphic>
          <a:graphicData uri="http://schemas.openxmlformats.org/drawingml/2006/table">
            <a:tbl>
              <a:tblPr firstRow="1" bandRow="1"/>
              <a:tblGrid>
                <a:gridCol w="1040526">
                  <a:extLst>
                    <a:ext uri="{9D8B030D-6E8A-4147-A177-3AD203B41FA5}">
                      <a16:colId xmlns:a16="http://schemas.microsoft.com/office/drawing/2014/main" val="3398028156"/>
                    </a:ext>
                  </a:extLst>
                </a:gridCol>
                <a:gridCol w="918824">
                  <a:extLst>
                    <a:ext uri="{9D8B030D-6E8A-4147-A177-3AD203B41FA5}">
                      <a16:colId xmlns:a16="http://schemas.microsoft.com/office/drawing/2014/main" val="354928249"/>
                    </a:ext>
                  </a:extLst>
                </a:gridCol>
                <a:gridCol w="918824">
                  <a:extLst>
                    <a:ext uri="{9D8B030D-6E8A-4147-A177-3AD203B41FA5}">
                      <a16:colId xmlns:a16="http://schemas.microsoft.com/office/drawing/2014/main" val="2488261836"/>
                    </a:ext>
                  </a:extLst>
                </a:gridCol>
              </a:tblGrid>
              <a:tr h="31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FTG Application opens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Submission deadline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Award start date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10487"/>
                  </a:ext>
                </a:extLst>
              </a:tr>
              <a:tr h="201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strike="noStrike" dirty="0">
                          <a:solidFill>
                            <a:sysClr val="windowText" lastClr="000000"/>
                          </a:solidFill>
                        </a:rPr>
                        <a:t>02/15/2023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strike="noStrike" dirty="0">
                          <a:solidFill>
                            <a:sysClr val="windowText" lastClr="000000"/>
                          </a:solidFill>
                        </a:rPr>
                        <a:t>03/15/2023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04/14/2023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770109"/>
                  </a:ext>
                </a:extLst>
              </a:tr>
              <a:tr h="201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10/06/2023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ysClr val="windowText" lastClr="000000"/>
                          </a:solidFill>
                        </a:rPr>
                        <a:t>11/06/2023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12/01/2023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49772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997A9D22-1B4E-4633-AF0F-BEE7714AA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216138"/>
              </p:ext>
            </p:extLst>
          </p:nvPr>
        </p:nvGraphicFramePr>
        <p:xfrm>
          <a:off x="6096000" y="2305348"/>
          <a:ext cx="2878172" cy="618564"/>
        </p:xfrm>
        <a:graphic>
          <a:graphicData uri="http://schemas.openxmlformats.org/drawingml/2006/table">
            <a:tbl>
              <a:tblPr firstRow="1" bandRow="1"/>
              <a:tblGrid>
                <a:gridCol w="1035282">
                  <a:extLst>
                    <a:ext uri="{9D8B030D-6E8A-4147-A177-3AD203B41FA5}">
                      <a16:colId xmlns:a16="http://schemas.microsoft.com/office/drawing/2014/main" val="3398028156"/>
                    </a:ext>
                  </a:extLst>
                </a:gridCol>
                <a:gridCol w="921445">
                  <a:extLst>
                    <a:ext uri="{9D8B030D-6E8A-4147-A177-3AD203B41FA5}">
                      <a16:colId xmlns:a16="http://schemas.microsoft.com/office/drawing/2014/main" val="354928249"/>
                    </a:ext>
                  </a:extLst>
                </a:gridCol>
                <a:gridCol w="921445">
                  <a:extLst>
                    <a:ext uri="{9D8B030D-6E8A-4147-A177-3AD203B41FA5}">
                      <a16:colId xmlns:a16="http://schemas.microsoft.com/office/drawing/2014/main" val="4294732930"/>
                    </a:ext>
                  </a:extLst>
                </a:gridCol>
              </a:tblGrid>
              <a:tr h="2445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IA Application opens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Submission deadline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/>
                          <a:ea typeface="+mn-ea"/>
                          <a:cs typeface="+mn-cs"/>
                        </a:rPr>
                        <a:t>Award start date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10487"/>
                  </a:ext>
                </a:extLst>
              </a:tr>
              <a:tr h="1402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US" sz="1000" strike="noStrike" kern="1200" dirty="0">
                          <a:solidFill>
                            <a:sysClr val="windowText" lastClr="000000"/>
                          </a:solidFill>
                          <a:latin typeface="Arial"/>
                          <a:ea typeface="+mn-ea"/>
                          <a:cs typeface="+mn-cs"/>
                        </a:rPr>
                        <a:t>02/01/2023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000" strike="noStrike" dirty="0">
                          <a:solidFill>
                            <a:sysClr val="windowText" lastClr="000000"/>
                          </a:solidFill>
                        </a:rPr>
                        <a:t>03/01/2023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strike="noStrike" kern="1200" dirty="0">
                          <a:solidFill>
                            <a:sysClr val="windowText" lastClr="000000"/>
                          </a:solidFill>
                          <a:latin typeface="Arial"/>
                          <a:ea typeface="+mn-ea"/>
                          <a:cs typeface="+mn-cs"/>
                        </a:rPr>
                        <a:t>04/05/2023</a:t>
                      </a:r>
                    </a:p>
                  </a:txBody>
                  <a:tcPr marL="80682" marR="80682" marT="40341" marB="40341">
                    <a:lnL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DFF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77010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81D1856B-8D96-44E7-9561-493FC9E94182}"/>
              </a:ext>
            </a:extLst>
          </p:cNvPr>
          <p:cNvSpPr txBox="1"/>
          <p:nvPr/>
        </p:nvSpPr>
        <p:spPr>
          <a:xfrm>
            <a:off x="5903843" y="1366818"/>
            <a:ext cx="320205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03424">
              <a:defRPr sz="1100">
                <a:solidFill>
                  <a:srgbClr val="000000"/>
                </a:solidFill>
                <a:latin typeface="Arial"/>
              </a:defRPr>
            </a:lvl1pPr>
          </a:lstStyle>
          <a:p>
            <a:r>
              <a:rPr lang="en-US" sz="900" dirty="0"/>
              <a:t>Award start date ~1month after the application is selected for funding (compliance pending)</a:t>
            </a:r>
          </a:p>
          <a:p>
            <a:endParaRPr lang="en-US" sz="900" dirty="0"/>
          </a:p>
          <a:p>
            <a:r>
              <a:rPr lang="en-US" sz="900" b="1" dirty="0"/>
              <a:t>Progress report due to JAXCC admin annually</a:t>
            </a:r>
            <a:br>
              <a:rPr lang="en-US" sz="900" b="1" dirty="0"/>
            </a:br>
            <a:r>
              <a:rPr lang="en-US" sz="900" b="1" dirty="0"/>
              <a:t> (as applicable)</a:t>
            </a:r>
          </a:p>
        </p:txBody>
      </p:sp>
    </p:spTree>
    <p:extLst>
      <p:ext uri="{BB962C8B-B14F-4D97-AF65-F5344CB8AC3E}">
        <p14:creationId xmlns:p14="http://schemas.microsoft.com/office/powerpoint/2010/main" val="37975867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</TotalTime>
  <Words>302</Words>
  <Application>Microsoft Office PowerPoint</Application>
  <PresentationFormat>Letter Paper (8.5x11 in)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Swaran Nandini</dc:creator>
  <cp:lastModifiedBy>Swaran Nandini</cp:lastModifiedBy>
  <cp:revision>23</cp:revision>
  <dcterms:created xsi:type="dcterms:W3CDTF">2022-01-31T15:23:15Z</dcterms:created>
  <dcterms:modified xsi:type="dcterms:W3CDTF">2022-12-20T21:12:27Z</dcterms:modified>
</cp:coreProperties>
</file>