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9" r:id="rId4"/>
  </p:sldMasterIdLst>
  <p:notesMasterIdLst>
    <p:notesMasterId r:id="rId7"/>
  </p:notesMasterIdLst>
  <p:handoutMasterIdLst>
    <p:handoutMasterId r:id="rId8"/>
  </p:handoutMasterIdLst>
  <p:sldIdLst>
    <p:sldId id="261" r:id="rId5"/>
    <p:sldId id="262" r:id="rId6"/>
  </p:sldIdLst>
  <p:sldSz cx="43891200" cy="32918400"/>
  <p:notesSz cx="6858000" cy="9144000"/>
  <p:defaultTextStyle>
    <a:defPPr>
      <a:defRPr lang="en-US"/>
    </a:defPPr>
    <a:lvl1pPr marL="0" algn="l" defTabSz="2193859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3859" algn="l" defTabSz="2193859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7718" algn="l" defTabSz="2193859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1578" algn="l" defTabSz="2193859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5432" algn="l" defTabSz="2193859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69286" algn="l" defTabSz="2193859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3146" algn="l" defTabSz="2193859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57005" algn="l" defTabSz="2193859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0864" algn="l" defTabSz="2193859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 userDrawn="1">
          <p15:clr>
            <a:srgbClr val="A4A3A4"/>
          </p15:clr>
        </p15:guide>
        <p15:guide id="2" pos="138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AA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27" autoAdjust="0"/>
    <p:restoredTop sz="94660"/>
  </p:normalViewPr>
  <p:slideViewPr>
    <p:cSldViewPr snapToGrid="0" snapToObjects="1" showGuides="1">
      <p:cViewPr varScale="1">
        <p:scale>
          <a:sx n="14" d="100"/>
          <a:sy n="14" d="100"/>
        </p:scale>
        <p:origin x="1528" y="88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80C841-A34D-0F44-B99C-434D0D484263}" type="datetimeFigureOut">
              <a:rPr lang="en-US" smtClean="0">
                <a:latin typeface="Arial"/>
              </a:rPr>
              <a:pPr/>
              <a:t>4/21/2020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77D7A8-7AD1-D847-88F0-AC6D5D927949}" type="slidenum">
              <a:rPr lang="en-US" smtClean="0">
                <a:latin typeface="Arial"/>
              </a:rPr>
              <a:pPr/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34770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D55F55D3-CD27-9042-95C4-4762BDC1F504}" type="datetimeFigureOut">
              <a:rPr lang="en-US" smtClean="0"/>
              <a:pPr/>
              <a:t>4/21/2020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DA21C36C-116C-BC4F-AAB9-02D408A4C5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7797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2193859" rtl="0" eaLnBrk="1" latinLnBrk="0" hangingPunct="1">
      <a:defRPr sz="5800" kern="1200">
        <a:solidFill>
          <a:schemeClr val="tx1"/>
        </a:solidFill>
        <a:latin typeface="Arial"/>
        <a:ea typeface="+mn-ea"/>
        <a:cs typeface="+mn-cs"/>
      </a:defRPr>
    </a:lvl1pPr>
    <a:lvl2pPr marL="2193859" algn="l" defTabSz="2193859" rtl="0" eaLnBrk="1" latinLnBrk="0" hangingPunct="1">
      <a:defRPr sz="5800" kern="1200">
        <a:solidFill>
          <a:schemeClr val="tx1"/>
        </a:solidFill>
        <a:latin typeface="Arial"/>
        <a:ea typeface="+mn-ea"/>
        <a:cs typeface="+mn-cs"/>
      </a:defRPr>
    </a:lvl2pPr>
    <a:lvl3pPr marL="4387718" algn="l" defTabSz="2193859" rtl="0" eaLnBrk="1" latinLnBrk="0" hangingPunct="1">
      <a:defRPr sz="5800" kern="1200">
        <a:solidFill>
          <a:schemeClr val="tx1"/>
        </a:solidFill>
        <a:latin typeface="Arial"/>
        <a:ea typeface="+mn-ea"/>
        <a:cs typeface="+mn-cs"/>
      </a:defRPr>
    </a:lvl3pPr>
    <a:lvl4pPr marL="6581578" algn="l" defTabSz="2193859" rtl="0" eaLnBrk="1" latinLnBrk="0" hangingPunct="1">
      <a:defRPr sz="5800" kern="1200">
        <a:solidFill>
          <a:schemeClr val="tx1"/>
        </a:solidFill>
        <a:latin typeface="Arial"/>
        <a:ea typeface="+mn-ea"/>
        <a:cs typeface="+mn-cs"/>
      </a:defRPr>
    </a:lvl4pPr>
    <a:lvl5pPr marL="8775432" algn="l" defTabSz="2193859" rtl="0" eaLnBrk="1" latinLnBrk="0" hangingPunct="1">
      <a:defRPr sz="5800" kern="1200">
        <a:solidFill>
          <a:schemeClr val="tx1"/>
        </a:solidFill>
        <a:latin typeface="Arial"/>
        <a:ea typeface="+mn-ea"/>
        <a:cs typeface="+mn-cs"/>
      </a:defRPr>
    </a:lvl5pPr>
    <a:lvl6pPr marL="10969286" algn="l" defTabSz="219385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13163146" algn="l" defTabSz="219385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5357005" algn="l" defTabSz="219385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7550864" algn="l" defTabSz="219385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emf"/><Relationship Id="rId4" Type="http://schemas.openxmlformats.org/officeDocument/2006/relationships/image" Target="../media/image9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AB01B5-D43A-B346-8D86-0F9085ECC7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00382" y="9649460"/>
            <a:ext cx="12648254" cy="1193038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ED8EB85-DF50-9149-9858-EA9D33FB2368}"/>
              </a:ext>
            </a:extLst>
          </p:cNvPr>
          <p:cNvSpPr/>
          <p:nvPr userDrawn="1"/>
        </p:nvSpPr>
        <p:spPr>
          <a:xfrm>
            <a:off x="12070080" y="0"/>
            <a:ext cx="31821120" cy="3291840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200FFC-52DB-1E42-A50B-760BE8F1A52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17938" y="29476700"/>
            <a:ext cx="5461000" cy="2209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2EBCF6D-A472-5248-BAEE-76FF65465AB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395832" y="28594957"/>
            <a:ext cx="13892860" cy="309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140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CDDB12-CA40-7F43-AE4A-528B097BAD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938478">
            <a:off x="23645888" y="17313631"/>
            <a:ext cx="17957832" cy="843514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445405C-EF4F-9E45-BC3A-66E4D672CA75}"/>
              </a:ext>
            </a:extLst>
          </p:cNvPr>
          <p:cNvSpPr/>
          <p:nvPr userDrawn="1"/>
        </p:nvSpPr>
        <p:spPr>
          <a:xfrm>
            <a:off x="12131040" y="0"/>
            <a:ext cx="19629120" cy="3291840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961829-A601-AF41-AE8E-1692FA27F3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17938" y="29476700"/>
            <a:ext cx="5461000" cy="22098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9FB2890-BE06-5A41-8EF8-BA7ABBD22CB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311718" y="29173714"/>
            <a:ext cx="13892860" cy="309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431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667C796-5A96-9645-BD02-6B3B9DE38604}"/>
              </a:ext>
            </a:extLst>
          </p:cNvPr>
          <p:cNvSpPr/>
          <p:nvPr userDrawn="1"/>
        </p:nvSpPr>
        <p:spPr>
          <a:xfrm>
            <a:off x="0" y="0"/>
            <a:ext cx="43891200" cy="19986469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E550A7-9AA8-4C4B-8811-75C44FEF07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17938" y="29476700"/>
            <a:ext cx="5461000" cy="2209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213770-66F5-8744-AF5F-B5BE8C49C7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2027" y="15959318"/>
            <a:ext cx="3339116" cy="33108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320C96-8A78-124D-AE96-10901F193E9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6200000">
            <a:off x="-4836870" y="8000897"/>
            <a:ext cx="13736910" cy="18315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119F27-593B-874C-BB6D-B57AA39FB10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9861822" y="21155889"/>
            <a:ext cx="11164258" cy="1053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666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914400" y="0"/>
            <a:ext cx="2743200" cy="32918400"/>
          </a:xfrm>
          <a:prstGeom prst="rect">
            <a:avLst/>
          </a:prstGeom>
          <a:solidFill>
            <a:schemeClr val="accent1">
              <a:alpha val="8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38768" tIns="219389" rIns="438768" bIns="219389" numCol="9" spcCol="914400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914400" cy="32918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38768" tIns="219389" rIns="438768" bIns="219389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43434000" y="0"/>
            <a:ext cx="457200" cy="32918400"/>
          </a:xfrm>
          <a:prstGeom prst="rect">
            <a:avLst/>
          </a:prstGeom>
          <a:solidFill>
            <a:srgbClr val="0085CA">
              <a:alpha val="8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38768" tIns="219389" rIns="438768" bIns="219389" numCol="9" spcCol="914400"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ABB0108-0707-C343-B709-2004989922E4}"/>
              </a:ext>
            </a:extLst>
          </p:cNvPr>
          <p:cNvCxnSpPr/>
          <p:nvPr userDrawn="1"/>
        </p:nvCxnSpPr>
        <p:spPr>
          <a:xfrm>
            <a:off x="23543921" y="7179711"/>
            <a:ext cx="0" cy="25738689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4769C93-DD66-8D4F-8174-623047D91BF0}"/>
              </a:ext>
            </a:extLst>
          </p:cNvPr>
          <p:cNvCxnSpPr/>
          <p:nvPr userDrawn="1"/>
        </p:nvCxnSpPr>
        <p:spPr>
          <a:xfrm>
            <a:off x="33488961" y="7179711"/>
            <a:ext cx="0" cy="25738689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6822303-2DCF-F44A-8AC1-3869CD6C24D1}"/>
              </a:ext>
            </a:extLst>
          </p:cNvPr>
          <p:cNvCxnSpPr/>
          <p:nvPr userDrawn="1"/>
        </p:nvCxnSpPr>
        <p:spPr>
          <a:xfrm>
            <a:off x="13598881" y="7179711"/>
            <a:ext cx="0" cy="25738689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D1201F4-430F-1B45-8950-B7594AFAA311}"/>
              </a:ext>
            </a:extLst>
          </p:cNvPr>
          <p:cNvSpPr txBox="1"/>
          <p:nvPr userDrawn="1"/>
        </p:nvSpPr>
        <p:spPr>
          <a:xfrm>
            <a:off x="37543333" y="31047425"/>
            <a:ext cx="46432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b="0" i="0" baseline="0" dirty="0" err="1">
                <a:solidFill>
                  <a:schemeClr val="accent1"/>
                </a:solidFill>
              </a:rPr>
              <a:t>www.jax.org</a:t>
            </a:r>
            <a:endParaRPr lang="en-US" sz="5400" b="0" i="0" baseline="0" dirty="0">
              <a:solidFill>
                <a:schemeClr val="accent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C13CAEA-F790-D042-B3B2-3DDC922C0A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725538" y="1485900"/>
            <a:ext cx="5461000" cy="2209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F61F81-A6CE-6F45-AD50-9282C1056A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6056" y="27498173"/>
            <a:ext cx="3579587" cy="35492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90661B-475E-F14E-A396-985CBBCA9ED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6200000">
            <a:off x="-5077088" y="18762509"/>
            <a:ext cx="14726175" cy="196349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7ABEC2D-31E2-FB42-8917-77ECD4A8FBF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6810326" y="544830"/>
            <a:ext cx="8667750" cy="793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276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A7AEEE5-DDEC-574B-A161-29B21AE67537}"/>
              </a:ext>
            </a:extLst>
          </p:cNvPr>
          <p:cNvCxnSpPr/>
          <p:nvPr userDrawn="1"/>
        </p:nvCxnSpPr>
        <p:spPr>
          <a:xfrm>
            <a:off x="23543921" y="7179711"/>
            <a:ext cx="0" cy="25738689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4079A2E-128E-E142-B961-2352971E31E2}"/>
              </a:ext>
            </a:extLst>
          </p:cNvPr>
          <p:cNvCxnSpPr/>
          <p:nvPr userDrawn="1"/>
        </p:nvCxnSpPr>
        <p:spPr>
          <a:xfrm>
            <a:off x="33488961" y="7179711"/>
            <a:ext cx="0" cy="25738689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BCD8977-549D-3540-8C04-F746E307BB26}"/>
              </a:ext>
            </a:extLst>
          </p:cNvPr>
          <p:cNvCxnSpPr/>
          <p:nvPr userDrawn="1"/>
        </p:nvCxnSpPr>
        <p:spPr>
          <a:xfrm>
            <a:off x="13598881" y="7179711"/>
            <a:ext cx="0" cy="25738689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35C9A687-1471-6244-888A-EDB3142AD579}"/>
              </a:ext>
            </a:extLst>
          </p:cNvPr>
          <p:cNvSpPr/>
          <p:nvPr userDrawn="1"/>
        </p:nvSpPr>
        <p:spPr>
          <a:xfrm>
            <a:off x="865281" y="0"/>
            <a:ext cx="2743200" cy="32918400"/>
          </a:xfrm>
          <a:prstGeom prst="rect">
            <a:avLst/>
          </a:prstGeom>
          <a:solidFill>
            <a:schemeClr val="accent4">
              <a:alpha val="8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38768" tIns="219389" rIns="438768" bIns="219389" numCol="9" spcCol="914400"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481DB09-07CE-5642-A8CE-76D614FA3FA2}"/>
              </a:ext>
            </a:extLst>
          </p:cNvPr>
          <p:cNvSpPr/>
          <p:nvPr userDrawn="1"/>
        </p:nvSpPr>
        <p:spPr>
          <a:xfrm>
            <a:off x="37273" y="0"/>
            <a:ext cx="914400" cy="329184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38768" tIns="219389" rIns="438768" bIns="219389"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6DED601-A7B4-9846-95F6-3FA55610181E}"/>
              </a:ext>
            </a:extLst>
          </p:cNvPr>
          <p:cNvSpPr/>
          <p:nvPr userDrawn="1"/>
        </p:nvSpPr>
        <p:spPr>
          <a:xfrm>
            <a:off x="43434000" y="0"/>
            <a:ext cx="457200" cy="32918400"/>
          </a:xfrm>
          <a:prstGeom prst="rect">
            <a:avLst/>
          </a:prstGeom>
          <a:solidFill>
            <a:schemeClr val="accent4">
              <a:alpha val="8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38768" tIns="219389" rIns="438768" bIns="219389" numCol="9" spcCol="914400"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07441B6-DF05-F648-B182-54E9F4243433}"/>
              </a:ext>
            </a:extLst>
          </p:cNvPr>
          <p:cNvSpPr txBox="1"/>
          <p:nvPr userDrawn="1"/>
        </p:nvSpPr>
        <p:spPr>
          <a:xfrm>
            <a:off x="37543333" y="31047425"/>
            <a:ext cx="46432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b="0" i="0" baseline="0" dirty="0" err="1">
                <a:solidFill>
                  <a:schemeClr val="accent1"/>
                </a:solidFill>
              </a:rPr>
              <a:t>www.jax.org</a:t>
            </a:r>
            <a:endParaRPr lang="en-US" sz="5400" b="0" i="0" baseline="0" dirty="0">
              <a:solidFill>
                <a:schemeClr val="accent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D4CE3BB-7492-CB4D-834C-7D08C8D616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725538" y="1485900"/>
            <a:ext cx="5461000" cy="2209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A6C100C-AE3C-624C-8FE6-D7A6A642A8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6056" y="27498173"/>
            <a:ext cx="3579587" cy="35492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D48EEEF-4D36-7D4A-B39A-B8583FAA359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6200000">
            <a:off x="-5077088" y="18762509"/>
            <a:ext cx="14726175" cy="19634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2D79CE-41A1-0140-B0B2-E9369B95458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6810326" y="571500"/>
            <a:ext cx="8667750" cy="793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657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30" r:id="rId2"/>
    <p:sldLayoutId id="2147483926" r:id="rId3"/>
    <p:sldLayoutId id="2147483927" r:id="rId4"/>
    <p:sldLayoutId id="2147483925" r:id="rId5"/>
    <p:sldLayoutId id="2147483929" r:id="rId6"/>
  </p:sldLayoutIdLst>
  <p:hf hdr="0" ftr="0" dt="0"/>
  <p:txStyles>
    <p:titleStyle>
      <a:lvl1pPr algn="l" defTabSz="2193859" rtl="0" eaLnBrk="1" latinLnBrk="0" hangingPunct="1">
        <a:spcBef>
          <a:spcPct val="0"/>
        </a:spcBef>
        <a:buNone/>
        <a:defRPr sz="17300" b="1" kern="1200">
          <a:solidFill>
            <a:schemeClr val="accent1"/>
          </a:solidFill>
          <a:latin typeface="Arial"/>
          <a:ea typeface="+mj-ea"/>
          <a:cs typeface="Arial"/>
        </a:defRPr>
      </a:lvl1pPr>
    </p:titleStyle>
    <p:bodyStyle>
      <a:lvl1pPr marL="1645392" indent="-1645392" algn="l" defTabSz="2193859" rtl="0" eaLnBrk="1" latinLnBrk="0" hangingPunct="1">
        <a:lnSpc>
          <a:spcPct val="102000"/>
        </a:lnSpc>
        <a:spcBef>
          <a:spcPts val="2880"/>
        </a:spcBef>
        <a:spcAft>
          <a:spcPts val="6720"/>
        </a:spcAft>
        <a:buSzPct val="100000"/>
        <a:buFontTx/>
        <a:buBlip>
          <a:blip r:embed="rId8"/>
        </a:buBlip>
        <a:defRPr sz="11500" kern="1200">
          <a:solidFill>
            <a:schemeClr val="tx2"/>
          </a:solidFill>
          <a:latin typeface="Arial"/>
          <a:ea typeface="+mn-ea"/>
          <a:cs typeface="Arial"/>
        </a:defRPr>
      </a:lvl1pPr>
      <a:lvl2pPr marL="3298406" indent="-1653014" algn="l" defTabSz="2193859" rtl="0" eaLnBrk="1" latinLnBrk="0" hangingPunct="1">
        <a:lnSpc>
          <a:spcPct val="100000"/>
        </a:lnSpc>
        <a:spcBef>
          <a:spcPts val="0"/>
        </a:spcBef>
        <a:spcAft>
          <a:spcPts val="2880"/>
        </a:spcAft>
        <a:buClr>
          <a:srgbClr val="A2AAAD"/>
        </a:buClr>
        <a:buSzPct val="120000"/>
        <a:buFont typeface="Courier New"/>
        <a:buChar char="o"/>
        <a:defRPr sz="9600" kern="1200">
          <a:solidFill>
            <a:schemeClr val="tx2"/>
          </a:solidFill>
          <a:latin typeface="Arial"/>
          <a:ea typeface="+mn-ea"/>
          <a:cs typeface="Arial"/>
        </a:defRPr>
      </a:lvl2pPr>
      <a:lvl3pPr marL="4943798" indent="-1645392" algn="l" defTabSz="2193859" rtl="0" eaLnBrk="1" latinLnBrk="0" hangingPunct="1">
        <a:lnSpc>
          <a:spcPct val="100000"/>
        </a:lnSpc>
        <a:spcBef>
          <a:spcPts val="0"/>
        </a:spcBef>
        <a:spcAft>
          <a:spcPts val="2880"/>
        </a:spcAft>
        <a:buSzPct val="100000"/>
        <a:buFontTx/>
        <a:buBlip>
          <a:blip r:embed="rId9"/>
        </a:buBlip>
        <a:defRPr sz="7700" kern="1200">
          <a:solidFill>
            <a:schemeClr val="tx2"/>
          </a:solidFill>
          <a:latin typeface="Arial"/>
          <a:ea typeface="+mn-ea"/>
          <a:cs typeface="Arial"/>
        </a:defRPr>
      </a:lvl3pPr>
      <a:lvl4pPr marL="6040728" indent="-1096925" algn="l" defTabSz="2193859" rtl="0" eaLnBrk="1" latinLnBrk="0" hangingPunct="1">
        <a:lnSpc>
          <a:spcPct val="100000"/>
        </a:lnSpc>
        <a:spcBef>
          <a:spcPts val="0"/>
        </a:spcBef>
        <a:spcAft>
          <a:spcPts val="2880"/>
        </a:spcAft>
        <a:buClr>
          <a:srgbClr val="A2AAAD"/>
        </a:buClr>
        <a:buSzPct val="110000"/>
        <a:buFont typeface="Arial"/>
        <a:buChar char="•"/>
        <a:defRPr sz="7700" kern="1200">
          <a:solidFill>
            <a:schemeClr val="tx2"/>
          </a:solidFill>
          <a:latin typeface="Arial"/>
          <a:ea typeface="+mn-ea"/>
          <a:cs typeface="Arial"/>
        </a:defRPr>
      </a:lvl4pPr>
      <a:lvl5pPr marL="7145275" indent="-1104547" algn="l" defTabSz="2193859" rtl="0" eaLnBrk="1" latinLnBrk="0" hangingPunct="1">
        <a:lnSpc>
          <a:spcPct val="104000"/>
        </a:lnSpc>
        <a:spcBef>
          <a:spcPts val="0"/>
        </a:spcBef>
        <a:spcAft>
          <a:spcPts val="3840"/>
        </a:spcAft>
        <a:buClr>
          <a:schemeClr val="bg2"/>
        </a:buClr>
        <a:buFont typeface="Arial"/>
        <a:buNone/>
        <a:defRPr sz="7700" kern="1200">
          <a:solidFill>
            <a:schemeClr val="tx2"/>
          </a:solidFill>
          <a:latin typeface="Arial"/>
          <a:ea typeface="+mn-ea"/>
          <a:cs typeface="Arial"/>
        </a:defRPr>
      </a:lvl5pPr>
      <a:lvl6pPr marL="12066221" indent="-1096925" algn="l" defTabSz="2193859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0080" indent="-1096925" algn="l" defTabSz="2193859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3930" indent="-1096925" algn="l" defTabSz="2193859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47789" indent="-1096925" algn="l" defTabSz="2193859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385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3859" algn="l" defTabSz="219385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7718" algn="l" defTabSz="219385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1578" algn="l" defTabSz="219385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5432" algn="l" defTabSz="219385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69286" algn="l" defTabSz="219385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3146" algn="l" defTabSz="219385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57005" algn="l" defTabSz="219385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0864" algn="l" defTabSz="219385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2">
            <a:extLst>
              <a:ext uri="{FF2B5EF4-FFF2-40B4-BE49-F238E27FC236}">
                <a16:creationId xmlns:a16="http://schemas.microsoft.com/office/drawing/2014/main" id="{A3C02099-CC0F-2D43-B2E2-43DA61645F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6055" y="1165674"/>
            <a:ext cx="31624783" cy="4015926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0000" b="1" dirty="0">
                <a:solidFill>
                  <a:srgbClr val="0085CA"/>
                </a:solidFill>
              </a:rPr>
              <a:t>Title of My Really Awesome Research Poster</a:t>
            </a:r>
          </a:p>
          <a:p>
            <a:pPr algn="l"/>
            <a:endParaRPr lang="en-US" sz="5400" b="1" dirty="0">
              <a:solidFill>
                <a:schemeClr val="accent4"/>
              </a:solidFill>
            </a:endParaRPr>
          </a:p>
          <a:p>
            <a:pPr algn="l"/>
            <a:r>
              <a:rPr lang="en-US" sz="5800" dirty="0"/>
              <a:t>First Author, Second Author, Third Author, Fourth Author</a:t>
            </a:r>
          </a:p>
          <a:p>
            <a:pPr algn="l"/>
            <a:r>
              <a:rPr lang="en-US" sz="4800" dirty="0">
                <a:solidFill>
                  <a:schemeClr val="tx2"/>
                </a:solidFill>
              </a:rPr>
              <a:t>Your School Name, City, State</a:t>
            </a:r>
          </a:p>
        </p:txBody>
      </p:sp>
      <p:sp>
        <p:nvSpPr>
          <p:cNvPr id="20" name="Text Box 8">
            <a:extLst>
              <a:ext uri="{FF2B5EF4-FFF2-40B4-BE49-F238E27FC236}">
                <a16:creationId xmlns:a16="http://schemas.microsoft.com/office/drawing/2014/main" id="{FC3EE3AB-BDC0-4342-9F1F-6ED77DD103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92016" y="7179711"/>
            <a:ext cx="8758770" cy="818486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indent="0" algn="l">
              <a:spcAft>
                <a:spcPts val="2400"/>
              </a:spcAft>
              <a:buClr>
                <a:schemeClr val="accent1"/>
              </a:buClr>
              <a:buSzPct val="100000"/>
              <a:buFont typeface="Arial"/>
              <a:buNone/>
            </a:pPr>
            <a:r>
              <a:rPr lang="en-US" sz="3400" dirty="0">
                <a:solidFill>
                  <a:srgbClr val="0085CA"/>
                </a:solidFill>
              </a:rPr>
              <a:t>DIAGNOSIS</a:t>
            </a:r>
            <a:endParaRPr lang="en-US" sz="2400" dirty="0">
              <a:solidFill>
                <a:srgbClr val="0085CA"/>
              </a:solidFill>
            </a:endParaRPr>
          </a:p>
          <a:p>
            <a:r>
              <a:rPr lang="en-US" sz="2400" dirty="0"/>
              <a:t>What types of tests are done to diagnose this condition?</a:t>
            </a:r>
          </a:p>
        </p:txBody>
      </p:sp>
      <p:sp>
        <p:nvSpPr>
          <p:cNvPr id="21" name="Text Box 8">
            <a:extLst>
              <a:ext uri="{FF2B5EF4-FFF2-40B4-BE49-F238E27FC236}">
                <a16:creationId xmlns:a16="http://schemas.microsoft.com/office/drawing/2014/main" id="{12B5F106-3062-AF4D-9D43-9556702AE4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92016" y="24040082"/>
            <a:ext cx="8758770" cy="818486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indent="0" algn="l">
              <a:spcAft>
                <a:spcPts val="2400"/>
              </a:spcAft>
              <a:buClr>
                <a:schemeClr val="accent1"/>
              </a:buClr>
              <a:buSzPct val="100000"/>
              <a:buFont typeface="Arial"/>
              <a:buNone/>
            </a:pPr>
            <a:r>
              <a:rPr lang="en-US" sz="3400" dirty="0">
                <a:solidFill>
                  <a:srgbClr val="0085CA"/>
                </a:solidFill>
              </a:rPr>
              <a:t>PROGNOSIS</a:t>
            </a:r>
            <a:endParaRPr lang="en-US" sz="2400" dirty="0">
              <a:solidFill>
                <a:srgbClr val="0085CA"/>
              </a:solidFill>
            </a:endParaRPr>
          </a:p>
          <a:p>
            <a:r>
              <a:rPr lang="en-US" sz="2400" dirty="0"/>
              <a:t>What are the long-term effects of this disorder?</a:t>
            </a:r>
          </a:p>
          <a:p>
            <a:r>
              <a:rPr lang="en-US" sz="2400" dirty="0"/>
              <a:t>What is the life expectancy of someone with this condition?</a:t>
            </a:r>
          </a:p>
        </p:txBody>
      </p:sp>
      <p:sp>
        <p:nvSpPr>
          <p:cNvPr id="22" name="Text Box 8">
            <a:extLst>
              <a:ext uri="{FF2B5EF4-FFF2-40B4-BE49-F238E27FC236}">
                <a16:creationId xmlns:a16="http://schemas.microsoft.com/office/drawing/2014/main" id="{BC93C645-6D89-C946-B335-981D7AEB1F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37056" y="7179711"/>
            <a:ext cx="8758770" cy="818486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indent="0" algn="l">
              <a:spcAft>
                <a:spcPts val="2400"/>
              </a:spcAft>
              <a:buClr>
                <a:schemeClr val="accent1"/>
              </a:buClr>
              <a:buSzPct val="100000"/>
              <a:buFont typeface="Arial"/>
              <a:buNone/>
            </a:pPr>
            <a:r>
              <a:rPr lang="en-US" sz="3400" dirty="0">
                <a:solidFill>
                  <a:srgbClr val="0085CA"/>
                </a:solidFill>
              </a:rPr>
              <a:t>ONGOING RESEARCH</a:t>
            </a:r>
            <a:endParaRPr lang="en-US" sz="2400" dirty="0">
              <a:solidFill>
                <a:srgbClr val="0085CA"/>
              </a:solidFill>
            </a:endParaRPr>
          </a:p>
          <a:p>
            <a:r>
              <a:rPr lang="en-US" sz="2400" dirty="0"/>
              <a:t>Are there any animal models of this disorder?</a:t>
            </a:r>
          </a:p>
        </p:txBody>
      </p:sp>
      <p:sp>
        <p:nvSpPr>
          <p:cNvPr id="23" name="Text Box 8">
            <a:extLst>
              <a:ext uri="{FF2B5EF4-FFF2-40B4-BE49-F238E27FC236}">
                <a16:creationId xmlns:a16="http://schemas.microsoft.com/office/drawing/2014/main" id="{9613819B-B599-764D-B187-6232D004B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37056" y="24040082"/>
            <a:ext cx="8758770" cy="818486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indent="0" algn="l">
              <a:spcAft>
                <a:spcPts val="2400"/>
              </a:spcAft>
              <a:buClr>
                <a:schemeClr val="accent1"/>
              </a:buClr>
              <a:buSzPct val="100000"/>
              <a:buFont typeface="Arial"/>
              <a:buNone/>
            </a:pPr>
            <a:r>
              <a:rPr lang="en-US" sz="3400" dirty="0">
                <a:solidFill>
                  <a:srgbClr val="0085CA"/>
                </a:solidFill>
              </a:rPr>
              <a:t>TREATMENTS</a:t>
            </a:r>
            <a:endParaRPr lang="en-US" sz="2400" dirty="0">
              <a:solidFill>
                <a:srgbClr val="0085CA"/>
              </a:solidFill>
            </a:endParaRPr>
          </a:p>
          <a:p>
            <a:r>
              <a:rPr lang="en-US" sz="2400" dirty="0"/>
              <a:t>Are any medications commonly prescribed? </a:t>
            </a:r>
          </a:p>
          <a:p>
            <a:r>
              <a:rPr lang="en-US" sz="2400" dirty="0"/>
              <a:t>Can this condition be cured?</a:t>
            </a:r>
          </a:p>
          <a:p>
            <a:r>
              <a:rPr lang="en-US" sz="2400" dirty="0"/>
              <a:t>What therapies can alleviate symptoms?</a:t>
            </a:r>
          </a:p>
          <a:p>
            <a:r>
              <a:rPr lang="en-US" sz="2400" dirty="0"/>
              <a:t>Can people at risk take preventative measures?</a:t>
            </a:r>
          </a:p>
        </p:txBody>
      </p:sp>
      <p:sp>
        <p:nvSpPr>
          <p:cNvPr id="24" name="Text Box 8">
            <a:extLst>
              <a:ext uri="{FF2B5EF4-FFF2-40B4-BE49-F238E27FC236}">
                <a16:creationId xmlns:a16="http://schemas.microsoft.com/office/drawing/2014/main" id="{8A4AA7EF-EC8B-5A46-943E-992CEAB72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82096" y="7179711"/>
            <a:ext cx="8758770" cy="818486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indent="0" algn="l">
              <a:spcAft>
                <a:spcPts val="2400"/>
              </a:spcAft>
              <a:buClr>
                <a:schemeClr val="accent1"/>
              </a:buClr>
              <a:buSzPct val="100000"/>
              <a:buFont typeface="Arial"/>
              <a:buNone/>
            </a:pPr>
            <a:r>
              <a:rPr lang="en-US" sz="3400" dirty="0">
                <a:solidFill>
                  <a:srgbClr val="0085CA"/>
                </a:solidFill>
              </a:rPr>
              <a:t>HOW CAN MIGHTY MICE HELP?</a:t>
            </a:r>
            <a:endParaRPr lang="en-US" sz="2400" dirty="0">
              <a:solidFill>
                <a:srgbClr val="0085CA"/>
              </a:solidFill>
            </a:endParaRPr>
          </a:p>
          <a:p>
            <a:r>
              <a:rPr lang="en-US" sz="2400" dirty="0"/>
              <a:t>Think about how the Mighty Mice experimental findings could help treatments for this disorder.</a:t>
            </a:r>
          </a:p>
        </p:txBody>
      </p:sp>
      <p:sp>
        <p:nvSpPr>
          <p:cNvPr id="25" name="Text Box 8">
            <a:extLst>
              <a:ext uri="{FF2B5EF4-FFF2-40B4-BE49-F238E27FC236}">
                <a16:creationId xmlns:a16="http://schemas.microsoft.com/office/drawing/2014/main" id="{8320E71A-5DFD-7745-A068-93EDFDEF1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82096" y="24040083"/>
            <a:ext cx="8758770" cy="7016646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indent="0" algn="l">
              <a:spcAft>
                <a:spcPts val="2400"/>
              </a:spcAft>
              <a:buClr>
                <a:schemeClr val="accent1"/>
              </a:buClr>
              <a:buSzPct val="100000"/>
              <a:buFont typeface="Arial"/>
              <a:buNone/>
            </a:pPr>
            <a:r>
              <a:rPr lang="en-US" sz="3400" dirty="0">
                <a:solidFill>
                  <a:srgbClr val="0085CA"/>
                </a:solidFill>
              </a:rPr>
              <a:t>BIBLIOGRAPHY</a:t>
            </a:r>
            <a:endParaRPr lang="en-US" sz="2400" dirty="0">
              <a:solidFill>
                <a:srgbClr val="0085CA"/>
              </a:solidFill>
            </a:endParaRPr>
          </a:p>
          <a:p>
            <a:pPr marL="342900" indent="-342900" algn="l">
              <a:spcAft>
                <a:spcPts val="240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dirty="0"/>
              <a:t>List your sources here</a:t>
            </a:r>
          </a:p>
          <a:p>
            <a:pPr marL="342900" marR="0" indent="-342900" algn="l" defTabSz="21938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100000"/>
              <a:buFont typeface="Arial"/>
              <a:buChar char="•"/>
              <a:tabLst/>
              <a:defRPr/>
            </a:pPr>
            <a:r>
              <a:rPr lang="en-US" sz="2400" dirty="0"/>
              <a:t>List your sources here</a:t>
            </a:r>
          </a:p>
          <a:p>
            <a:pPr marL="342900" indent="-342900">
              <a:spcAft>
                <a:spcPts val="2400"/>
              </a:spcAft>
              <a:buClr>
                <a:schemeClr val="accent1"/>
              </a:buClr>
              <a:buSzPct val="100000"/>
              <a:buFont typeface="Arial"/>
              <a:buChar char="•"/>
              <a:defRPr/>
            </a:pPr>
            <a:r>
              <a:rPr lang="en-US" sz="2400" dirty="0"/>
              <a:t>List your sources here</a:t>
            </a:r>
          </a:p>
          <a:p>
            <a:pPr marL="342900" indent="-342900">
              <a:spcAft>
                <a:spcPts val="2400"/>
              </a:spcAft>
              <a:buClr>
                <a:schemeClr val="accent1"/>
              </a:buClr>
              <a:buSzPct val="100000"/>
              <a:buFont typeface="Arial"/>
              <a:buChar char="•"/>
              <a:defRPr/>
            </a:pPr>
            <a:r>
              <a:rPr lang="en-US" sz="2400" dirty="0"/>
              <a:t>List your sources here</a:t>
            </a:r>
          </a:p>
        </p:txBody>
      </p:sp>
      <p:sp>
        <p:nvSpPr>
          <p:cNvPr id="26" name="Text Box 8">
            <a:extLst>
              <a:ext uri="{FF2B5EF4-FFF2-40B4-BE49-F238E27FC236}">
                <a16:creationId xmlns:a16="http://schemas.microsoft.com/office/drawing/2014/main" id="{F94E2657-376A-ED4E-BE87-5BD44EF25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6055" y="15609897"/>
            <a:ext cx="8758770" cy="818486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indent="0" algn="l">
              <a:spcAft>
                <a:spcPts val="2400"/>
              </a:spcAft>
              <a:buClr>
                <a:schemeClr val="accent1"/>
              </a:buClr>
              <a:buSzPct val="100000"/>
              <a:buFont typeface="Arial"/>
              <a:buNone/>
            </a:pPr>
            <a:r>
              <a:rPr lang="en-US" sz="3400" dirty="0">
                <a:solidFill>
                  <a:srgbClr val="0085CA"/>
                </a:solidFill>
              </a:rPr>
              <a:t>SYMPTOMS</a:t>
            </a:r>
            <a:endParaRPr lang="en-US" sz="2400" dirty="0">
              <a:solidFill>
                <a:srgbClr val="0085CA"/>
              </a:solidFill>
            </a:endParaRPr>
          </a:p>
          <a:p>
            <a:r>
              <a:rPr lang="en-US" sz="2400" dirty="0"/>
              <a:t>What are characteristic phenotypes of this condition?</a:t>
            </a:r>
            <a:br>
              <a:rPr lang="en-US" sz="2400" dirty="0"/>
            </a:br>
            <a:r>
              <a:rPr lang="en-US" sz="2400" dirty="0"/>
              <a:t>When do symptoms typically first appear?</a:t>
            </a:r>
          </a:p>
          <a:p>
            <a:r>
              <a:rPr lang="en-US" sz="2400" dirty="0"/>
              <a:t>Are other body systems affected in addition to muscle or bone (such as the immune system, the nervous system, the circulatory system, etc.)?</a:t>
            </a:r>
          </a:p>
        </p:txBody>
      </p:sp>
      <p:sp>
        <p:nvSpPr>
          <p:cNvPr id="27" name="Text Box 8">
            <a:extLst>
              <a:ext uri="{FF2B5EF4-FFF2-40B4-BE49-F238E27FC236}">
                <a16:creationId xmlns:a16="http://schemas.microsoft.com/office/drawing/2014/main" id="{ABD87D99-AE5E-854C-ADA9-A245DEDEE2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6976" y="24040082"/>
            <a:ext cx="8758770" cy="818486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indent="0" algn="l">
              <a:spcAft>
                <a:spcPts val="2400"/>
              </a:spcAft>
              <a:buClr>
                <a:schemeClr val="accent1"/>
              </a:buClr>
              <a:buSzPct val="100000"/>
              <a:buFont typeface="Arial"/>
              <a:buNone/>
            </a:pPr>
            <a:r>
              <a:rPr lang="en-US" sz="3400" dirty="0">
                <a:solidFill>
                  <a:srgbClr val="0085CA"/>
                </a:solidFill>
              </a:rPr>
              <a:t>CAUSE</a:t>
            </a:r>
            <a:endParaRPr lang="en-US" sz="2400" dirty="0">
              <a:solidFill>
                <a:srgbClr val="0085CA"/>
              </a:solidFill>
            </a:endParaRPr>
          </a:p>
          <a:p>
            <a:r>
              <a:rPr lang="en-US" sz="2400" dirty="0"/>
              <a:t>Is there a genetic component to this disease?</a:t>
            </a:r>
          </a:p>
          <a:p>
            <a:r>
              <a:rPr lang="en-US" sz="2400" dirty="0"/>
              <a:t>Are there environmental risk factors that contribute to the disease phenotype?</a:t>
            </a:r>
          </a:p>
        </p:txBody>
      </p:sp>
      <p:sp>
        <p:nvSpPr>
          <p:cNvPr id="28" name="Text Box 8">
            <a:extLst>
              <a:ext uri="{FF2B5EF4-FFF2-40B4-BE49-F238E27FC236}">
                <a16:creationId xmlns:a16="http://schemas.microsoft.com/office/drawing/2014/main" id="{0F5DFB61-8BDC-1949-93CD-2369BF39E7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6055" y="7179711"/>
            <a:ext cx="8758770" cy="818486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indent="0" algn="l">
              <a:spcAft>
                <a:spcPts val="2400"/>
              </a:spcAft>
              <a:buClr>
                <a:schemeClr val="accent1"/>
              </a:buClr>
              <a:buSzPct val="100000"/>
              <a:buFont typeface="Arial"/>
              <a:buNone/>
            </a:pPr>
            <a:r>
              <a:rPr lang="en-US" sz="3400" dirty="0">
                <a:solidFill>
                  <a:srgbClr val="0085CA"/>
                </a:solidFill>
              </a:rPr>
              <a:t>INTRODUCTION</a:t>
            </a:r>
            <a:endParaRPr lang="en-US" sz="2400" dirty="0">
              <a:solidFill>
                <a:srgbClr val="0085CA"/>
              </a:solidFill>
            </a:endParaRPr>
          </a:p>
          <a:p>
            <a:r>
              <a:rPr lang="en-US" sz="2400" dirty="0"/>
              <a:t>Briefly summarize the disease you chose to investigate. Is it a muscle or bone disorder?</a:t>
            </a:r>
          </a:p>
          <a:p>
            <a:r>
              <a:rPr lang="en-US" sz="2400" dirty="0"/>
              <a:t>What is the prevalence of this condition? Is this a rare or common disease? How many people have this disease? Are both men and women affected equally?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7BE4BBC-D93A-E741-9230-A8D2CE66B3B1}"/>
              </a:ext>
            </a:extLst>
          </p:cNvPr>
          <p:cNvSpPr txBox="1"/>
          <p:nvPr/>
        </p:nvSpPr>
        <p:spPr>
          <a:xfrm>
            <a:off x="24367872" y="14151674"/>
            <a:ext cx="8451015" cy="56323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7200" dirty="0"/>
          </a:p>
          <a:p>
            <a:pPr algn="ctr"/>
            <a:r>
              <a:rPr lang="en-US" sz="7200" dirty="0"/>
              <a:t>Replace this text box with relevant image(s) </a:t>
            </a:r>
          </a:p>
          <a:p>
            <a:pPr algn="ctr"/>
            <a:endParaRPr lang="en-US" sz="72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7470665-7EDE-6546-AF2C-531A47C1C066}"/>
              </a:ext>
            </a:extLst>
          </p:cNvPr>
          <p:cNvSpPr txBox="1"/>
          <p:nvPr/>
        </p:nvSpPr>
        <p:spPr>
          <a:xfrm>
            <a:off x="14366188" y="14151673"/>
            <a:ext cx="8451015" cy="56323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7200" dirty="0"/>
          </a:p>
          <a:p>
            <a:pPr algn="ctr"/>
            <a:r>
              <a:rPr lang="en-US" sz="7200" dirty="0"/>
              <a:t>Replace this text box with relevant image(s) </a:t>
            </a:r>
          </a:p>
          <a:p>
            <a:pPr algn="ctr"/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743557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224173ED-76E5-8648-8B19-C8BEE2552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6055" y="1165674"/>
            <a:ext cx="31624783" cy="4015926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0000" b="1" dirty="0">
                <a:solidFill>
                  <a:srgbClr val="0085CA"/>
                </a:solidFill>
              </a:rPr>
              <a:t>Title of My Really Awesome Research Poster</a:t>
            </a:r>
          </a:p>
          <a:p>
            <a:pPr algn="l"/>
            <a:endParaRPr lang="en-US" sz="5400" b="1" dirty="0">
              <a:solidFill>
                <a:schemeClr val="accent4"/>
              </a:solidFill>
            </a:endParaRPr>
          </a:p>
          <a:p>
            <a:pPr algn="l"/>
            <a:r>
              <a:rPr lang="en-US" sz="5800" dirty="0"/>
              <a:t>First Author, Second Author, Third Author, Fourth Author</a:t>
            </a:r>
          </a:p>
          <a:p>
            <a:r>
              <a:rPr lang="en-US" sz="4800" dirty="0">
                <a:solidFill>
                  <a:schemeClr val="tx2"/>
                </a:solidFill>
              </a:rPr>
              <a:t>Your School Name, City, State</a:t>
            </a:r>
          </a:p>
        </p:txBody>
      </p:sp>
      <p:sp>
        <p:nvSpPr>
          <p:cNvPr id="16" name="Text Box 8">
            <a:extLst>
              <a:ext uri="{FF2B5EF4-FFF2-40B4-BE49-F238E27FC236}">
                <a16:creationId xmlns:a16="http://schemas.microsoft.com/office/drawing/2014/main" id="{6222EDD4-0178-CD42-8C31-C025DE09E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92016" y="7179711"/>
            <a:ext cx="8758770" cy="818486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indent="0" algn="l">
              <a:spcAft>
                <a:spcPts val="2400"/>
              </a:spcAft>
              <a:buClr>
                <a:schemeClr val="accent1"/>
              </a:buClr>
              <a:buSzPct val="100000"/>
              <a:buFont typeface="Arial"/>
              <a:buNone/>
            </a:pPr>
            <a:r>
              <a:rPr lang="en-US" sz="3400" dirty="0">
                <a:solidFill>
                  <a:srgbClr val="0085CA"/>
                </a:solidFill>
              </a:rPr>
              <a:t>DIAGNOSIS</a:t>
            </a:r>
            <a:endParaRPr lang="en-US" sz="2400" dirty="0">
              <a:solidFill>
                <a:srgbClr val="0085CA"/>
              </a:solidFill>
            </a:endParaRPr>
          </a:p>
          <a:p>
            <a:r>
              <a:rPr lang="en-US" sz="2400" dirty="0"/>
              <a:t>What types of tests are done to diagnose this condition?</a:t>
            </a:r>
          </a:p>
        </p:txBody>
      </p:sp>
      <p:sp>
        <p:nvSpPr>
          <p:cNvPr id="17" name="Text Box 8">
            <a:extLst>
              <a:ext uri="{FF2B5EF4-FFF2-40B4-BE49-F238E27FC236}">
                <a16:creationId xmlns:a16="http://schemas.microsoft.com/office/drawing/2014/main" id="{D371594E-3A3F-8B49-8873-04BBCCE3D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92016" y="24040082"/>
            <a:ext cx="8758770" cy="818486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indent="0" algn="l">
              <a:spcAft>
                <a:spcPts val="2400"/>
              </a:spcAft>
              <a:buClr>
                <a:schemeClr val="accent1"/>
              </a:buClr>
              <a:buSzPct val="100000"/>
              <a:buFont typeface="Arial"/>
              <a:buNone/>
            </a:pPr>
            <a:r>
              <a:rPr lang="en-US" sz="3400" dirty="0">
                <a:solidFill>
                  <a:srgbClr val="0085CA"/>
                </a:solidFill>
              </a:rPr>
              <a:t>PROGNOSIS</a:t>
            </a:r>
            <a:endParaRPr lang="en-US" sz="2400" dirty="0">
              <a:solidFill>
                <a:srgbClr val="0085CA"/>
              </a:solidFill>
            </a:endParaRPr>
          </a:p>
          <a:p>
            <a:r>
              <a:rPr lang="en-US" sz="2400" dirty="0"/>
              <a:t>What are the long-term effects of this disorder?</a:t>
            </a:r>
          </a:p>
          <a:p>
            <a:r>
              <a:rPr lang="en-US" sz="2400" dirty="0"/>
              <a:t>What is the life expectancy of someone with this condition?</a:t>
            </a:r>
          </a:p>
        </p:txBody>
      </p:sp>
      <p:sp>
        <p:nvSpPr>
          <p:cNvPr id="18" name="Text Box 8">
            <a:extLst>
              <a:ext uri="{FF2B5EF4-FFF2-40B4-BE49-F238E27FC236}">
                <a16:creationId xmlns:a16="http://schemas.microsoft.com/office/drawing/2014/main" id="{0A8A1FA8-B773-334D-996B-D29FFE012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37056" y="7179711"/>
            <a:ext cx="8758770" cy="818486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indent="0" algn="l">
              <a:spcAft>
                <a:spcPts val="2400"/>
              </a:spcAft>
              <a:buClr>
                <a:schemeClr val="accent1"/>
              </a:buClr>
              <a:buSzPct val="100000"/>
              <a:buFont typeface="Arial"/>
              <a:buNone/>
            </a:pPr>
            <a:r>
              <a:rPr lang="en-US" sz="3400" dirty="0">
                <a:solidFill>
                  <a:srgbClr val="0085CA"/>
                </a:solidFill>
              </a:rPr>
              <a:t>ONGOING RESEARCH</a:t>
            </a:r>
            <a:endParaRPr lang="en-US" sz="2400" dirty="0">
              <a:solidFill>
                <a:srgbClr val="0085CA"/>
              </a:solidFill>
            </a:endParaRPr>
          </a:p>
          <a:p>
            <a:r>
              <a:rPr lang="en-US" sz="2400" dirty="0"/>
              <a:t>Are there any animal models of this disorder?</a:t>
            </a:r>
          </a:p>
        </p:txBody>
      </p:sp>
      <p:sp>
        <p:nvSpPr>
          <p:cNvPr id="19" name="Text Box 8">
            <a:extLst>
              <a:ext uri="{FF2B5EF4-FFF2-40B4-BE49-F238E27FC236}">
                <a16:creationId xmlns:a16="http://schemas.microsoft.com/office/drawing/2014/main" id="{FDB92D9F-962D-7947-82FB-8E0D0EC29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37056" y="24040082"/>
            <a:ext cx="8758770" cy="818486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indent="0" algn="l">
              <a:spcAft>
                <a:spcPts val="2400"/>
              </a:spcAft>
              <a:buClr>
                <a:schemeClr val="accent1"/>
              </a:buClr>
              <a:buSzPct val="100000"/>
              <a:buFont typeface="Arial"/>
              <a:buNone/>
            </a:pPr>
            <a:r>
              <a:rPr lang="en-US" sz="3400" dirty="0">
                <a:solidFill>
                  <a:srgbClr val="0085CA"/>
                </a:solidFill>
              </a:rPr>
              <a:t>TREATMENTS</a:t>
            </a:r>
            <a:endParaRPr lang="en-US" sz="2400" dirty="0">
              <a:solidFill>
                <a:srgbClr val="0085CA"/>
              </a:solidFill>
            </a:endParaRPr>
          </a:p>
          <a:p>
            <a:r>
              <a:rPr lang="en-US" sz="2400" dirty="0"/>
              <a:t>Are any medications commonly prescribed? </a:t>
            </a:r>
          </a:p>
          <a:p>
            <a:r>
              <a:rPr lang="en-US" sz="2400" dirty="0"/>
              <a:t>Can this condition be cured?</a:t>
            </a:r>
          </a:p>
          <a:p>
            <a:r>
              <a:rPr lang="en-US" sz="2400" dirty="0"/>
              <a:t>What therapies can alleviate symptoms?</a:t>
            </a:r>
          </a:p>
          <a:p>
            <a:r>
              <a:rPr lang="en-US" sz="2400" dirty="0"/>
              <a:t>Can people at risk take preventative measures?</a:t>
            </a:r>
          </a:p>
        </p:txBody>
      </p:sp>
      <p:sp>
        <p:nvSpPr>
          <p:cNvPr id="20" name="Text Box 8">
            <a:extLst>
              <a:ext uri="{FF2B5EF4-FFF2-40B4-BE49-F238E27FC236}">
                <a16:creationId xmlns:a16="http://schemas.microsoft.com/office/drawing/2014/main" id="{A0A254F9-E4DD-BC4C-A9FC-B9FEAFA2F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82096" y="7179711"/>
            <a:ext cx="8758770" cy="818486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indent="0" algn="l">
              <a:spcAft>
                <a:spcPts val="2400"/>
              </a:spcAft>
              <a:buClr>
                <a:schemeClr val="accent1"/>
              </a:buClr>
              <a:buSzPct val="100000"/>
              <a:buFont typeface="Arial"/>
              <a:buNone/>
            </a:pPr>
            <a:r>
              <a:rPr lang="en-US" sz="3400" dirty="0">
                <a:solidFill>
                  <a:srgbClr val="0085CA"/>
                </a:solidFill>
              </a:rPr>
              <a:t>HOW CAN MIGHTY MICE HELP?</a:t>
            </a:r>
            <a:endParaRPr lang="en-US" sz="2400" dirty="0">
              <a:solidFill>
                <a:srgbClr val="0085CA"/>
              </a:solidFill>
            </a:endParaRPr>
          </a:p>
          <a:p>
            <a:r>
              <a:rPr lang="en-US" sz="2400" dirty="0"/>
              <a:t>Think about how the Mighty Mice experimental findings could help treatments for this disorder.</a:t>
            </a:r>
          </a:p>
        </p:txBody>
      </p:sp>
      <p:sp>
        <p:nvSpPr>
          <p:cNvPr id="21" name="Text Box 8">
            <a:extLst>
              <a:ext uri="{FF2B5EF4-FFF2-40B4-BE49-F238E27FC236}">
                <a16:creationId xmlns:a16="http://schemas.microsoft.com/office/drawing/2014/main" id="{C6A5A02A-CA77-2B47-B99B-C14747B80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82096" y="24040083"/>
            <a:ext cx="8758770" cy="7016646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indent="0" algn="l">
              <a:spcAft>
                <a:spcPts val="2400"/>
              </a:spcAft>
              <a:buClr>
                <a:schemeClr val="accent1"/>
              </a:buClr>
              <a:buSzPct val="100000"/>
              <a:buFont typeface="Arial"/>
              <a:buNone/>
            </a:pPr>
            <a:r>
              <a:rPr lang="en-US" sz="3400" dirty="0">
                <a:solidFill>
                  <a:srgbClr val="0085CA"/>
                </a:solidFill>
              </a:rPr>
              <a:t>BIBLIOGRAPHY</a:t>
            </a:r>
            <a:endParaRPr lang="en-US" sz="2400" dirty="0">
              <a:solidFill>
                <a:srgbClr val="0085CA"/>
              </a:solidFill>
            </a:endParaRPr>
          </a:p>
          <a:p>
            <a:pPr marL="342900" indent="-342900" algn="l">
              <a:spcAft>
                <a:spcPts val="240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dirty="0"/>
              <a:t>List your sources here</a:t>
            </a:r>
          </a:p>
          <a:p>
            <a:pPr marL="342900" marR="0" indent="-342900" algn="l" defTabSz="21938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100000"/>
              <a:buFont typeface="Arial"/>
              <a:buChar char="•"/>
              <a:tabLst/>
              <a:defRPr/>
            </a:pPr>
            <a:r>
              <a:rPr lang="en-US" sz="2400" dirty="0"/>
              <a:t>List your sources here</a:t>
            </a:r>
          </a:p>
          <a:p>
            <a:pPr marL="342900" indent="-342900">
              <a:spcAft>
                <a:spcPts val="2400"/>
              </a:spcAft>
              <a:buClr>
                <a:schemeClr val="accent1"/>
              </a:buClr>
              <a:buSzPct val="100000"/>
              <a:buFont typeface="Arial"/>
              <a:buChar char="•"/>
              <a:defRPr/>
            </a:pPr>
            <a:r>
              <a:rPr lang="en-US" sz="2400" dirty="0"/>
              <a:t>List your sources here</a:t>
            </a:r>
          </a:p>
          <a:p>
            <a:pPr marL="342900" indent="-342900">
              <a:spcAft>
                <a:spcPts val="2400"/>
              </a:spcAft>
              <a:buClr>
                <a:schemeClr val="accent1"/>
              </a:buClr>
              <a:buSzPct val="100000"/>
              <a:buFont typeface="Arial"/>
              <a:buChar char="•"/>
              <a:defRPr/>
            </a:pPr>
            <a:r>
              <a:rPr lang="en-US" sz="2400" dirty="0"/>
              <a:t>List your sources here</a:t>
            </a:r>
          </a:p>
        </p:txBody>
      </p:sp>
      <p:sp>
        <p:nvSpPr>
          <p:cNvPr id="22" name="Text Box 8">
            <a:extLst>
              <a:ext uri="{FF2B5EF4-FFF2-40B4-BE49-F238E27FC236}">
                <a16:creationId xmlns:a16="http://schemas.microsoft.com/office/drawing/2014/main" id="{ADD3D173-BD1D-C64A-AC8F-9C4082288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6055" y="15609897"/>
            <a:ext cx="8758770" cy="818486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indent="0" algn="l">
              <a:spcAft>
                <a:spcPts val="2400"/>
              </a:spcAft>
              <a:buClr>
                <a:schemeClr val="accent1"/>
              </a:buClr>
              <a:buSzPct val="100000"/>
              <a:buFont typeface="Arial"/>
              <a:buNone/>
            </a:pPr>
            <a:r>
              <a:rPr lang="en-US" sz="3400" dirty="0">
                <a:solidFill>
                  <a:srgbClr val="0085CA"/>
                </a:solidFill>
              </a:rPr>
              <a:t>SYMPTOMS</a:t>
            </a:r>
            <a:endParaRPr lang="en-US" sz="2400" dirty="0">
              <a:solidFill>
                <a:srgbClr val="0085CA"/>
              </a:solidFill>
            </a:endParaRPr>
          </a:p>
          <a:p>
            <a:r>
              <a:rPr lang="en-US" sz="2400" dirty="0"/>
              <a:t>What are characteristic phenotypes of this condition?</a:t>
            </a:r>
            <a:br>
              <a:rPr lang="en-US" sz="2400" dirty="0"/>
            </a:br>
            <a:r>
              <a:rPr lang="en-US" sz="2400" dirty="0"/>
              <a:t>When do symptoms typically first appear?</a:t>
            </a:r>
          </a:p>
          <a:p>
            <a:r>
              <a:rPr lang="en-US" sz="2400" dirty="0"/>
              <a:t>Are other body systems affected in addition to muscle or bone (such as the immune system, the nervous system, the circulatory system, etc.)?</a:t>
            </a:r>
          </a:p>
        </p:txBody>
      </p:sp>
      <p:sp>
        <p:nvSpPr>
          <p:cNvPr id="23" name="Text Box 8">
            <a:extLst>
              <a:ext uri="{FF2B5EF4-FFF2-40B4-BE49-F238E27FC236}">
                <a16:creationId xmlns:a16="http://schemas.microsoft.com/office/drawing/2014/main" id="{9DCD1712-8790-FB4F-8517-FD2EC1096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6976" y="24040082"/>
            <a:ext cx="8758770" cy="818486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indent="0" algn="l">
              <a:spcAft>
                <a:spcPts val="2400"/>
              </a:spcAft>
              <a:buClr>
                <a:schemeClr val="accent1"/>
              </a:buClr>
              <a:buSzPct val="100000"/>
              <a:buFont typeface="Arial"/>
              <a:buNone/>
            </a:pPr>
            <a:r>
              <a:rPr lang="en-US" sz="3400" dirty="0">
                <a:solidFill>
                  <a:srgbClr val="0085CA"/>
                </a:solidFill>
              </a:rPr>
              <a:t>CAUSE</a:t>
            </a:r>
            <a:endParaRPr lang="en-US" sz="2400" dirty="0">
              <a:solidFill>
                <a:srgbClr val="0085CA"/>
              </a:solidFill>
            </a:endParaRPr>
          </a:p>
          <a:p>
            <a:r>
              <a:rPr lang="en-US" sz="2400" dirty="0"/>
              <a:t>Is there a genetic component to this disease?</a:t>
            </a:r>
          </a:p>
          <a:p>
            <a:r>
              <a:rPr lang="en-US" sz="2400" dirty="0"/>
              <a:t>Are there environmental risk factors that contribute to the disease phenotype?</a:t>
            </a:r>
          </a:p>
        </p:txBody>
      </p:sp>
      <p:sp>
        <p:nvSpPr>
          <p:cNvPr id="24" name="Text Box 8">
            <a:extLst>
              <a:ext uri="{FF2B5EF4-FFF2-40B4-BE49-F238E27FC236}">
                <a16:creationId xmlns:a16="http://schemas.microsoft.com/office/drawing/2014/main" id="{60AEC12B-E70C-F441-A5ED-89E271C8F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6055" y="7179711"/>
            <a:ext cx="8758770" cy="818486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indent="0" algn="l">
              <a:spcAft>
                <a:spcPts val="2400"/>
              </a:spcAft>
              <a:buClr>
                <a:schemeClr val="accent1"/>
              </a:buClr>
              <a:buSzPct val="100000"/>
              <a:buFont typeface="Arial"/>
              <a:buNone/>
            </a:pPr>
            <a:r>
              <a:rPr lang="en-US" sz="3400" dirty="0">
                <a:solidFill>
                  <a:srgbClr val="0085CA"/>
                </a:solidFill>
              </a:rPr>
              <a:t>INTRODUCTION</a:t>
            </a:r>
            <a:endParaRPr lang="en-US" sz="2400" dirty="0">
              <a:solidFill>
                <a:srgbClr val="0085CA"/>
              </a:solidFill>
            </a:endParaRPr>
          </a:p>
          <a:p>
            <a:r>
              <a:rPr lang="en-US" sz="2400" dirty="0"/>
              <a:t>Briefly summarize the disease you chose to investigate. Is it a muscle or bone disorder?</a:t>
            </a:r>
          </a:p>
          <a:p>
            <a:r>
              <a:rPr lang="en-US" sz="2400" dirty="0"/>
              <a:t>What is the prevalence of this condition? Is this a rare or common disease? How many people have this disease? Are both men and women affected equally?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01E2E28-4DEE-2046-A159-A226579474AE}"/>
              </a:ext>
            </a:extLst>
          </p:cNvPr>
          <p:cNvSpPr txBox="1"/>
          <p:nvPr/>
        </p:nvSpPr>
        <p:spPr>
          <a:xfrm>
            <a:off x="14345893" y="14151674"/>
            <a:ext cx="8451015" cy="56323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7200" dirty="0"/>
          </a:p>
          <a:p>
            <a:pPr algn="ctr"/>
            <a:r>
              <a:rPr lang="en-US" sz="7200" dirty="0"/>
              <a:t>Replace this text box with relevant image(s) </a:t>
            </a:r>
          </a:p>
          <a:p>
            <a:pPr algn="ctr"/>
            <a:endParaRPr lang="en-US" sz="7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DFCD94C-FEC8-284C-BEEB-0CEDDBB915FC}"/>
              </a:ext>
            </a:extLst>
          </p:cNvPr>
          <p:cNvSpPr txBox="1"/>
          <p:nvPr/>
        </p:nvSpPr>
        <p:spPr>
          <a:xfrm>
            <a:off x="24367872" y="14151674"/>
            <a:ext cx="8451015" cy="56323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7200" dirty="0"/>
          </a:p>
          <a:p>
            <a:pPr algn="ctr"/>
            <a:r>
              <a:rPr lang="en-US" sz="7200" dirty="0"/>
              <a:t>Replace this text box with relevant image(s) </a:t>
            </a:r>
          </a:p>
          <a:p>
            <a:pPr algn="ctr"/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66582186"/>
      </p:ext>
    </p:extLst>
  </p:cSld>
  <p:clrMapOvr>
    <a:masterClrMapping/>
  </p:clrMapOvr>
</p:sld>
</file>

<file path=ppt/theme/theme1.xml><?xml version="1.0" encoding="utf-8"?>
<a:theme xmlns:a="http://schemas.openxmlformats.org/drawingml/2006/main" name="JAX_All">
  <a:themeElements>
    <a:clrScheme name="Custom 4">
      <a:dk1>
        <a:srgbClr val="2C2A29"/>
      </a:dk1>
      <a:lt1>
        <a:sysClr val="window" lastClr="FFFFFF"/>
      </a:lt1>
      <a:dk2>
        <a:srgbClr val="333F48"/>
      </a:dk2>
      <a:lt2>
        <a:srgbClr val="A2AAAD"/>
      </a:lt2>
      <a:accent1>
        <a:srgbClr val="0085CA"/>
      </a:accent1>
      <a:accent2>
        <a:srgbClr val="002D72"/>
      </a:accent2>
      <a:accent3>
        <a:srgbClr val="F1C400"/>
      </a:accent3>
      <a:accent4>
        <a:srgbClr val="DC582A"/>
      </a:accent4>
      <a:accent5>
        <a:srgbClr val="8A1B61"/>
      </a:accent5>
      <a:accent6>
        <a:srgbClr val="005151"/>
      </a:accent6>
      <a:hlink>
        <a:srgbClr val="0085CA"/>
      </a:hlink>
      <a:folHlink>
        <a:srgbClr val="D0D3D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A7BD09C7C7044F8405D6F39905F712" ma:contentTypeVersion="0" ma:contentTypeDescription="Create a new document." ma:contentTypeScope="" ma:versionID="dcfa24264fe5977223f5df42a487ff5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967b7be50301903c78f9c39c6fd9af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06839DD-7B77-40C8-A3CD-B52BAA739622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E9500EB-5716-4A67-A662-6DEA4C1EE3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BA1FF71-EC39-4DA1-84B7-F6B295AA9D0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3068</TotalTime>
  <Words>460</Words>
  <Application>Microsoft Office PowerPoint</Application>
  <PresentationFormat>Custom</PresentationFormat>
  <Paragraphs>72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Courier New</vt:lpstr>
      <vt:lpstr>JAX_All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Poster Template - 36h x 48w</dc:title>
  <dc:subject/>
  <dc:creator>Alison Kieffer</dc:creator>
  <cp:keywords/>
  <dc:description/>
  <cp:lastModifiedBy>Alison Kieffer</cp:lastModifiedBy>
  <cp:revision>229</cp:revision>
  <dcterms:created xsi:type="dcterms:W3CDTF">2013-06-03T21:39:57Z</dcterms:created>
  <dcterms:modified xsi:type="dcterms:W3CDTF">2020-04-21T19:32:00Z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0x010100ABA7BD09C7C7044F8405D6F39905F712</vt:lpwstr>
  </property>
  <property fmtid="{D5CDD505-2E9C-101B-9397-08002B2CF9AE}" pid="3" name="_dlc_DocIdItemGuid">
    <vt:lpwstr>7e19751c-ed09-4b1c-9a39-df8198d5a863</vt:lpwstr>
  </property>
</Properties>
</file>